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Montserrat" panose="020B0604020202020204" charset="0"/>
      <p:regular r:id="rId14"/>
      <p:bold r:id="rId15"/>
      <p:italic r:id="rId16"/>
      <p:boldItalic r:id="rId17"/>
    </p:embeddedFont>
    <p:embeddedFont>
      <p:font typeface="Old Standard TT" panose="020B0604020202020204" charset="0"/>
      <p:regular r:id="rId18"/>
      <p:bold r:id="rId19"/>
      <p: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7" d="100"/>
          <a:sy n="107" d="100"/>
        </p:scale>
        <p:origin x="-84" y="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3237488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2d4745a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12d4745a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10f9b86980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10f9b86980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i="1"/>
              <a:t>Il fiume Rio Martino è lungo 3.200 mt. Nasce dal fiume Acque Medie e sfocia nel Mar Tirreno con una foce a estuario. Le piante che ospita sono: eucalipto, quercia, pioppo e salice piangente. Gli animali che vi vivono sono: rettili, uccelli, pesci, mammiferi e roditori.</a:t>
            </a:r>
            <a:endParaRPr i="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11290e1cf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11290e1cf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Scogli e fari</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10f9b86980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10f9b86980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Porto e imbarcazioni</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10f9b86980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110f9b86980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Foce e pescherecci</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10f9b86980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10f9b86980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Foce dall’alto</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10f9b86980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10f9b86980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dirty="0">
                <a:solidFill>
                  <a:schemeClr val="dk1"/>
                </a:solidFill>
              </a:rPr>
              <a:t>Area archeologica di Rio Martino</a:t>
            </a:r>
            <a:endParaRPr dirty="0">
              <a:solidFill>
                <a:schemeClr val="dk1"/>
              </a:solidFill>
            </a:endParaRPr>
          </a:p>
          <a:p>
            <a:pPr marL="0" lvl="0" indent="0" algn="l" rtl="0">
              <a:spcBef>
                <a:spcPts val="0"/>
              </a:spcBef>
              <a:spcAft>
                <a:spcPts val="0"/>
              </a:spcAft>
              <a:buNone/>
            </a:pPr>
            <a:r>
              <a:rPr lang="it" i="1" dirty="0">
                <a:solidFill>
                  <a:schemeClr val="dk1"/>
                </a:solidFill>
              </a:rPr>
              <a:t>(foto di Archivio Parco Nazionale del Circeo)</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10f9b86980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10f9b86980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a:solidFill>
                  <a:schemeClr val="dk1"/>
                </a:solidFill>
              </a:rPr>
              <a:t>Area archeologica di Rio Martino</a:t>
            </a:r>
            <a:endParaRPr>
              <a:solidFill>
                <a:schemeClr val="dk1"/>
              </a:solidFill>
            </a:endParaRPr>
          </a:p>
          <a:p>
            <a:pPr marL="0" lvl="0" indent="0" algn="l" rtl="0">
              <a:spcBef>
                <a:spcPts val="0"/>
              </a:spcBef>
              <a:spcAft>
                <a:spcPts val="0"/>
              </a:spcAft>
              <a:buNone/>
            </a:pPr>
            <a:r>
              <a:rPr lang="it" i="1">
                <a:solidFill>
                  <a:schemeClr val="dk1"/>
                </a:solidFill>
              </a:rPr>
              <a:t>(foto di Archivio Parco Nazionale del Circeo)</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10f9b86980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10f9b86980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12" name="Google Shape;12;p2"/>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a:endParaRPr/>
          </a:p>
        </p:txBody>
      </p:sp>
      <p:sp>
        <p:nvSpPr>
          <p:cNvPr id="13" name="Google Shape;13;p2"/>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039650"/>
            <a:ext cx="8520600" cy="21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w="28575" cap="flat" cmpd="sng">
            <a:solidFill>
              <a:schemeClr val="lt2"/>
            </a:solidFill>
            <a:prstDash val="solid"/>
            <a:round/>
            <a:headEnd type="none" w="sm" len="sm"/>
            <a:tailEnd type="none" w="sm" len="sm"/>
          </a:ln>
        </p:spPr>
      </p:cxnSp>
      <p:sp>
        <p:nvSpPr>
          <p:cNvPr id="17" name="Google Shape;17;p3"/>
          <p:cNvSpPr txBox="1">
            <a:spLocks noGrp="1"/>
          </p:cNvSpPr>
          <p:nvPr>
            <p:ph type="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42" name="Google Shape;42;p9"/>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a:endParaRPr/>
          </a:p>
        </p:txBody>
      </p:sp>
      <p:sp>
        <p:nvSpPr>
          <p:cNvPr id="43" name="Google Shape;43;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a:endParaRPr/>
          </a:p>
        </p:txBody>
      </p:sp>
      <p:sp>
        <p:nvSpPr>
          <p:cNvPr id="7" name="Google Shape;7;p1"/>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marL="914400" lvl="1"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marL="1371600" lvl="2"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marL="1828800" lvl="3"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marL="2286000" lvl="4"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marL="2743200" lvl="5"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marL="3200400" lvl="6"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marL="3657600" lvl="7"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marL="4114800" lvl="8"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dirty="0"/>
              <a:t>             RIO MARTINO</a:t>
            </a:r>
            <a:endParaRPr dirty="0"/>
          </a:p>
        </p:txBody>
      </p:sp>
      <p:sp>
        <p:nvSpPr>
          <p:cNvPr id="60" name="Google Shape;60;p13"/>
          <p:cNvSpPr txBox="1">
            <a:spLocks noGrp="1"/>
          </p:cNvSpPr>
          <p:nvPr>
            <p:ph type="subTitle" idx="1"/>
          </p:nvPr>
        </p:nvSpPr>
        <p:spPr>
          <a:xfrm>
            <a:off x="512700" y="3781774"/>
            <a:ext cx="8118600" cy="1028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2000" dirty="0"/>
              <a:t>BORGO GRAPPA - LATINA</a:t>
            </a:r>
            <a:endParaRPr sz="2000" dirty="0"/>
          </a:p>
          <a:p>
            <a:pPr marL="0" lvl="0" indent="0" algn="l" rtl="0">
              <a:spcBef>
                <a:spcPts val="0"/>
              </a:spcBef>
              <a:spcAft>
                <a:spcPts val="0"/>
              </a:spcAft>
              <a:buNone/>
            </a:pPr>
            <a:r>
              <a:rPr lang="it" sz="1400" i="1" dirty="0"/>
              <a:t>di Ludovica DI RUOCCO - Classe V - Primaria Antonio Meucci</a:t>
            </a:r>
            <a:endParaRPr sz="14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2"/>
          <p:cNvSpPr txBox="1"/>
          <p:nvPr/>
        </p:nvSpPr>
        <p:spPr>
          <a:xfrm>
            <a:off x="0" y="139400"/>
            <a:ext cx="9074400" cy="3693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1200"/>
              </a:spcAft>
              <a:buNone/>
            </a:pPr>
            <a:endParaRPr sz="1200">
              <a:solidFill>
                <a:srgbClr val="666666"/>
              </a:solidFill>
              <a:highlight>
                <a:srgbClr val="FAF9F5"/>
              </a:highlight>
              <a:latin typeface="Montserrat"/>
              <a:ea typeface="Montserrat"/>
              <a:cs typeface="Montserrat"/>
              <a:sym typeface="Montserrat"/>
            </a:endParaRPr>
          </a:p>
        </p:txBody>
      </p:sp>
      <p:sp>
        <p:nvSpPr>
          <p:cNvPr id="137" name="Google Shape;137;p22"/>
          <p:cNvSpPr txBox="1"/>
          <p:nvPr/>
        </p:nvSpPr>
        <p:spPr>
          <a:xfrm>
            <a:off x="277550" y="139400"/>
            <a:ext cx="8223900" cy="4478119"/>
          </a:xfrm>
          <a:prstGeom prst="rect">
            <a:avLst/>
          </a:prstGeom>
          <a:noFill/>
          <a:ln>
            <a:noFill/>
          </a:ln>
        </p:spPr>
        <p:txBody>
          <a:bodyPr spcFirstLastPara="1" wrap="square" lIns="91425" tIns="91425" rIns="91425" bIns="91425" anchor="t" anchorCtr="0">
            <a:spAutoFit/>
          </a:bodyPr>
          <a:lstStyle/>
          <a:p>
            <a:pPr marL="0" lvl="0" indent="0" algn="ctr">
              <a:buSzPts val="1100"/>
              <a:buFont typeface="Arial"/>
              <a:buNone/>
              <a:defRPr/>
            </a:pPr>
            <a:r>
              <a:rPr lang="it" sz="1500" b="1" dirty="0">
                <a:solidFill>
                  <a:srgbClr val="0070C0"/>
                </a:solidFill>
                <a:latin typeface="Montserrat" panose="00000500000000000000" pitchFamily="2" charset="0"/>
              </a:rPr>
              <a:t>LA LEGGENDA SU RIO MARTINO</a:t>
            </a:r>
          </a:p>
          <a:p>
            <a:pPr marL="0" lvl="0" indent="0" algn="ctr">
              <a:buSzPts val="1100"/>
              <a:buFont typeface="Arial"/>
              <a:buNone/>
              <a:defRPr/>
            </a:pPr>
            <a:endParaRPr lang="en-US" sz="1200" dirty="0">
              <a:latin typeface="Montserrat" panose="00000500000000000000" pitchFamily="2" charset="0"/>
            </a:endParaRPr>
          </a:p>
          <a:p>
            <a:pPr marL="0" lvl="0" indent="0" algn="ctr">
              <a:buSzPts val="1100"/>
              <a:buFont typeface="Arial"/>
              <a:buNone/>
              <a:defRPr/>
            </a:pPr>
            <a:endParaRPr sz="1200" dirty="0">
              <a:latin typeface="Montserrat" panose="00000500000000000000" pitchFamily="2" charset="0"/>
            </a:endParaRPr>
          </a:p>
          <a:p>
            <a:pPr algn="just">
              <a:buSzPts val="1100"/>
              <a:defRPr/>
            </a:pPr>
            <a:r>
              <a:rPr lang="it" sz="1200" dirty="0">
                <a:latin typeface="Montserrat" panose="00000500000000000000" pitchFamily="2" charset="0"/>
              </a:rPr>
              <a:t>C’era una volta un re che aveva una bellissima figlia: la principessa Ninfa.</a:t>
            </a:r>
          </a:p>
          <a:p>
            <a:pPr algn="just">
              <a:buSzPts val="1100"/>
              <a:defRPr/>
            </a:pPr>
            <a:r>
              <a:rPr lang="it" sz="1200" dirty="0">
                <a:latin typeface="Montserrat" panose="00000500000000000000" pitchFamily="2" charset="0"/>
              </a:rPr>
              <a:t>Il re desiderava liberare il suo territorio l’Agro dalla presenza soffocante e devastante della palude. E, per risolvere questo angoscioso problema chiese aiuto ad altri due re suoi confinanti:</a:t>
            </a:r>
            <a:endParaRPr sz="1200" dirty="0">
              <a:latin typeface="Montserrat" panose="00000500000000000000" pitchFamily="2" charset="0"/>
            </a:endParaRPr>
          </a:p>
          <a:p>
            <a:pPr algn="just">
              <a:buSzPts val="1100"/>
              <a:defRPr/>
            </a:pPr>
            <a:r>
              <a:rPr lang="it" sz="1200" b="1" dirty="0">
                <a:latin typeface="Montserrat" panose="00000500000000000000" pitchFamily="2" charset="0"/>
              </a:rPr>
              <a:t>Martino</a:t>
            </a:r>
            <a:r>
              <a:rPr lang="it" sz="1200" dirty="0">
                <a:latin typeface="Montserrat" panose="00000500000000000000" pitchFamily="2" charset="0"/>
              </a:rPr>
              <a:t>, buono e saggio, e </a:t>
            </a:r>
            <a:r>
              <a:rPr lang="it" sz="1200" b="1" dirty="0">
                <a:latin typeface="Montserrat" panose="00000500000000000000" pitchFamily="2" charset="0"/>
              </a:rPr>
              <a:t>Moro</a:t>
            </a:r>
            <a:r>
              <a:rPr lang="it" sz="1200" dirty="0">
                <a:latin typeface="Montserrat" panose="00000500000000000000" pitchFamily="2" charset="0"/>
              </a:rPr>
              <a:t>, detto anche </a:t>
            </a:r>
            <a:r>
              <a:rPr lang="it" sz="1200" b="1" dirty="0">
                <a:latin typeface="Montserrat" panose="00000500000000000000" pitchFamily="2" charset="0"/>
              </a:rPr>
              <a:t>Portatore</a:t>
            </a:r>
            <a:r>
              <a:rPr lang="it" sz="1200" dirty="0">
                <a:latin typeface="Montserrat" panose="00000500000000000000" pitchFamily="2" charset="0"/>
              </a:rPr>
              <a:t> , malvagio e dedito ad arti magiche.</a:t>
            </a:r>
          </a:p>
          <a:p>
            <a:pPr algn="just">
              <a:buSzPts val="1100"/>
              <a:defRPr/>
            </a:pPr>
            <a:endParaRPr sz="1200" dirty="0">
              <a:latin typeface="Montserrat" panose="00000500000000000000" pitchFamily="2" charset="0"/>
            </a:endParaRPr>
          </a:p>
          <a:p>
            <a:pPr algn="just">
              <a:buSzPts val="1100"/>
              <a:defRPr/>
            </a:pPr>
            <a:r>
              <a:rPr lang="it" sz="1200" dirty="0">
                <a:latin typeface="Montserrat" panose="00000500000000000000" pitchFamily="2" charset="0"/>
              </a:rPr>
              <a:t>Ai due sovrani, il re chiese di prosciugare il territorio paludoso. Chi per primo riusciva nell’intento avrebbe avuto in sposa la principessa Ninfa. Ambedue i contendenti idearono subito un sistema di prosciugamento basato sull'escavazione di un canale che facesse defluire le acque stagnanti verso il vicino mare, ma questa impresa si dimostrò di non facile attuazione a causa dei molti ostacoli geografici dei luoghi.</a:t>
            </a:r>
            <a:endParaRPr sz="1200" dirty="0">
              <a:latin typeface="Montserrat" panose="00000500000000000000" pitchFamily="2" charset="0"/>
            </a:endParaRPr>
          </a:p>
          <a:p>
            <a:pPr algn="just">
              <a:buSzPts val="1100"/>
              <a:defRPr/>
            </a:pPr>
            <a:endParaRPr lang="it" sz="1200" dirty="0">
              <a:latin typeface="Montserrat" panose="00000500000000000000" pitchFamily="2" charset="0"/>
            </a:endParaRPr>
          </a:p>
          <a:p>
            <a:pPr algn="just">
              <a:buSzPts val="1100"/>
              <a:defRPr/>
            </a:pPr>
            <a:r>
              <a:rPr lang="it" sz="1200" dirty="0">
                <a:latin typeface="Montserrat" panose="00000500000000000000" pitchFamily="2" charset="0"/>
              </a:rPr>
              <a:t>Martino, amato segretamente da Ninfa, si adoperò molto per portare per primo a termine l'opera intrapresa che procedeva con enorme fatica e lentezza. Anche Moro era ugualmente in affannosa ricerca ed alla fine, quando non trovò una soluzione veloce del problema, ricorse alle arti magiche, anche perché i progressi dell'avversario erano comunque più rapidi.</a:t>
            </a:r>
          </a:p>
          <a:p>
            <a:pPr algn="just">
              <a:buSzPts val="1100"/>
              <a:defRPr/>
            </a:pPr>
            <a:endParaRPr sz="1200" dirty="0">
              <a:latin typeface="Montserrat" panose="00000500000000000000" pitchFamily="2" charset="0"/>
            </a:endParaRPr>
          </a:p>
          <a:p>
            <a:pPr algn="just">
              <a:buSzPts val="1100"/>
              <a:defRPr/>
            </a:pPr>
            <a:r>
              <a:rPr lang="it" sz="1200" dirty="0">
                <a:latin typeface="Montserrat" panose="00000500000000000000" pitchFamily="2" charset="0"/>
              </a:rPr>
              <a:t>Fu solo attraverso questi mezzi fraudolenti che il canale sboccò rapidamente a mare, poco tempo</a:t>
            </a:r>
            <a:endParaRPr sz="1200" dirty="0">
              <a:latin typeface="Montserrat" panose="00000500000000000000" pitchFamily="2" charset="0"/>
            </a:endParaRPr>
          </a:p>
          <a:p>
            <a:pPr algn="just">
              <a:buSzPts val="1100"/>
              <a:defRPr/>
            </a:pPr>
            <a:r>
              <a:rPr lang="it" sz="1200" dirty="0">
                <a:latin typeface="Montserrat" panose="00000500000000000000" pitchFamily="2" charset="0"/>
              </a:rPr>
              <a:t>prima di quello progettato da Martino: tale magico soccorso diede la vittoria al malvagio re</a:t>
            </a:r>
            <a:endParaRPr sz="1200" dirty="0">
              <a:latin typeface="Montserrat" panose="00000500000000000000" pitchFamily="2" charset="0"/>
            </a:endParaRPr>
          </a:p>
          <a:p>
            <a:pPr algn="just">
              <a:buSzPts val="1100"/>
              <a:defRPr/>
            </a:pPr>
            <a:r>
              <a:rPr lang="it" sz="1200" dirty="0">
                <a:latin typeface="Montserrat" panose="00000500000000000000" pitchFamily="2" charset="0"/>
              </a:rPr>
              <a:t>Moro nella sfida con il buon re Martino. </a:t>
            </a:r>
          </a:p>
          <a:p>
            <a:pPr algn="just">
              <a:buClr>
                <a:schemeClr val="dk1"/>
              </a:buClr>
              <a:buSzPts val="1100"/>
            </a:pPr>
            <a:endParaRPr lang="it" sz="1200" dirty="0">
              <a:solidFill>
                <a:srgbClr val="767676"/>
              </a:solidFill>
              <a:highlight>
                <a:srgbClr val="FFFFFF"/>
              </a:highlight>
              <a:latin typeface="Montserrat" panose="00000500000000000000"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xmlns="" id="{D74AB241-F2FB-4D3E-8840-8C51DAA51434}"/>
              </a:ext>
            </a:extLst>
          </p:cNvPr>
          <p:cNvSpPr txBox="1"/>
          <p:nvPr/>
        </p:nvSpPr>
        <p:spPr>
          <a:xfrm>
            <a:off x="387350" y="311150"/>
            <a:ext cx="8388350"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endParaRPr lang="it-IT" sz="1200" dirty="0">
              <a:latin typeface="Montserrat" panose="00000500000000000000" pitchFamily="2" charset="0"/>
            </a:endParaRP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200" dirty="0">
                <a:latin typeface="Montserrat" panose="00000500000000000000" pitchFamily="2" charset="0"/>
              </a:rPr>
              <a:t>Di fronte a questa dura realtà la bella Ninfa, addolorata, si gettò a capofitto nel lago (che ne prese il nome) non volendo acconsentire alle nozze con l'odiato pretendente. Per incanto il canale di Moro</a:t>
            </a: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200" dirty="0">
                <a:latin typeface="Montserrat" panose="00000500000000000000" pitchFamily="2" charset="0"/>
              </a:rPr>
              <a:t>scomparve e la pianura fu nuovamente sommersa nel pantano.</a:t>
            </a: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endParaRPr lang="it-IT" sz="1200" dirty="0">
              <a:latin typeface="Montserrat" panose="00000500000000000000" pitchFamily="2" charset="0"/>
            </a:endParaRP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200" dirty="0">
                <a:latin typeface="Montserrat" panose="00000500000000000000" pitchFamily="2" charset="0"/>
              </a:rPr>
              <a:t>Questa leggenda è veramente fantastica ma possiamo trovare ancor oggi dei reali riferimenti alla</a:t>
            </a: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200" dirty="0">
                <a:latin typeface="Montserrat" panose="00000500000000000000" pitchFamily="2" charset="0"/>
              </a:rPr>
              <a:t>storia: infatti esistono ancora nel nostro territorio i nomi di Ninfa (lago), di Martino e</a:t>
            </a: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200" dirty="0">
                <a:latin typeface="Montserrat" panose="00000500000000000000" pitchFamily="2" charset="0"/>
              </a:rPr>
              <a:t>di Portatore (ambedue legati a due corsi d'acqua). </a:t>
            </a: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endParaRPr lang="it-IT" sz="1200" dirty="0">
              <a:latin typeface="Montserrat" panose="00000500000000000000" pitchFamily="2" charset="0"/>
            </a:endParaRP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200" dirty="0">
                <a:latin typeface="Montserrat" panose="00000500000000000000" pitchFamily="2" charset="0"/>
              </a:rPr>
              <a:t>Rimane aperto un dubbio: sono veramente questi nomi che scaturiscono dalla storia fantastica oppure è la leggenda che si è originata da fatti e persone reali? Sembra a tal proposito che il canale di rio Martino, certamente scavato in epoca antichissima, sia stata opera dei Volsci, antichi abitanti dei nostri luoghi, primi</a:t>
            </a: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200" dirty="0">
                <a:latin typeface="Montserrat" panose="00000500000000000000" pitchFamily="2" charset="0"/>
              </a:rPr>
              <a:t>bonificatori delle paludi pontine. </a:t>
            </a: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endParaRPr lang="it-IT" sz="1200" dirty="0">
              <a:solidFill>
                <a:srgbClr val="767676"/>
              </a:solidFill>
              <a:highlight>
                <a:srgbClr val="FFFFFF"/>
              </a:highlight>
              <a:latin typeface="Montserrat" panose="00000500000000000000" pitchFamily="2" charset="0"/>
            </a:endParaRP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it-IT" sz="1200" b="0" i="0" u="none" strike="noStrike" kern="0" cap="none" spc="0" normalizeH="0" baseline="0" noProof="0" dirty="0">
              <a:ln>
                <a:noFill/>
              </a:ln>
              <a:solidFill>
                <a:srgbClr val="767676"/>
              </a:solidFill>
              <a:effectLst/>
              <a:highlight>
                <a:srgbClr val="FFFFFF"/>
              </a:highlight>
              <a:uLnTx/>
              <a:uFillTx/>
              <a:latin typeface="Montserrat" panose="00000500000000000000" pitchFamily="2"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endParaRPr lang="it-IT" sz="1200" dirty="0">
              <a:solidFill>
                <a:srgbClr val="767676"/>
              </a:solidFill>
              <a:highlight>
                <a:srgbClr val="FFFFFF"/>
              </a:highlight>
              <a:latin typeface="Montserrat" panose="00000500000000000000" pitchFamily="2" charset="0"/>
            </a:endParaRPr>
          </a:p>
        </p:txBody>
      </p:sp>
    </p:spTree>
    <p:extLst>
      <p:ext uri="{BB962C8B-B14F-4D97-AF65-F5344CB8AC3E}">
        <p14:creationId xmlns:p14="http://schemas.microsoft.com/office/powerpoint/2010/main" val="1795422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RIO MARTINO</a:t>
            </a:r>
            <a:endParaRPr/>
          </a:p>
        </p:txBody>
      </p:sp>
      <p:sp>
        <p:nvSpPr>
          <p:cNvPr id="66" name="Google Shape;66;p14"/>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67" name="Google Shape;67;p14"/>
          <p:cNvPicPr preferRelativeResize="0"/>
          <p:nvPr/>
        </p:nvPicPr>
        <p:blipFill>
          <a:blip r:embed="rId3">
            <a:alphaModFix/>
          </a:blip>
          <a:stretch>
            <a:fillRect/>
          </a:stretch>
        </p:blipFill>
        <p:spPr>
          <a:xfrm>
            <a:off x="-1" y="-952501"/>
            <a:ext cx="9144000" cy="6096000"/>
          </a:xfrm>
          <a:prstGeom prst="rect">
            <a:avLst/>
          </a:prstGeom>
          <a:noFill/>
          <a:ln>
            <a:noFill/>
          </a:ln>
        </p:spPr>
      </p:pic>
      <p:pic>
        <p:nvPicPr>
          <p:cNvPr id="68" name="Google Shape;68;p14"/>
          <p:cNvPicPr preferRelativeResize="0"/>
          <p:nvPr/>
        </p:nvPicPr>
        <p:blipFill>
          <a:blip r:embed="rId4">
            <a:alphaModFix/>
          </a:blip>
          <a:stretch>
            <a:fillRect/>
          </a:stretch>
        </p:blipFill>
        <p:spPr>
          <a:xfrm>
            <a:off x="0" y="-1892580"/>
            <a:ext cx="9144001" cy="7731305"/>
          </a:xfrm>
          <a:prstGeom prst="rect">
            <a:avLst/>
          </a:prstGeom>
          <a:noFill/>
          <a:ln>
            <a:noFill/>
          </a:ln>
        </p:spPr>
      </p:pic>
      <p:pic>
        <p:nvPicPr>
          <p:cNvPr id="69" name="Google Shape;69;p14"/>
          <p:cNvPicPr preferRelativeResize="0"/>
          <p:nvPr/>
        </p:nvPicPr>
        <p:blipFill>
          <a:blip r:embed="rId5">
            <a:alphaModFix/>
          </a:blip>
          <a:stretch>
            <a:fillRect/>
          </a:stretch>
        </p:blipFill>
        <p:spPr>
          <a:xfrm>
            <a:off x="-1394025" y="-3815400"/>
            <a:ext cx="10538024" cy="7808324"/>
          </a:xfrm>
          <a:prstGeom prst="rect">
            <a:avLst/>
          </a:prstGeom>
          <a:noFill/>
          <a:ln>
            <a:noFill/>
          </a:ln>
        </p:spPr>
      </p:pic>
      <p:pic>
        <p:nvPicPr>
          <p:cNvPr id="70" name="Google Shape;70;p14"/>
          <p:cNvPicPr preferRelativeResize="0"/>
          <p:nvPr/>
        </p:nvPicPr>
        <p:blipFill>
          <a:blip r:embed="rId3">
            <a:alphaModFix/>
          </a:blip>
          <a:stretch>
            <a:fillRect/>
          </a:stretch>
        </p:blipFill>
        <p:spPr>
          <a:xfrm>
            <a:off x="-1185200" y="-3815400"/>
            <a:ext cx="10329201" cy="96541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RIO MARTINO</a:t>
            </a:r>
            <a:endParaRPr/>
          </a:p>
        </p:txBody>
      </p:sp>
      <p:sp>
        <p:nvSpPr>
          <p:cNvPr id="76" name="Google Shape;76;p15"/>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77" name="Google Shape;77;p15"/>
          <p:cNvPicPr preferRelativeResize="0"/>
          <p:nvPr/>
        </p:nvPicPr>
        <p:blipFill>
          <a:blip r:embed="rId3">
            <a:alphaModFix/>
          </a:blip>
          <a:stretch>
            <a:fillRect/>
          </a:stretch>
        </p:blipFill>
        <p:spPr>
          <a:xfrm>
            <a:off x="-1" y="-952501"/>
            <a:ext cx="9144000" cy="6096000"/>
          </a:xfrm>
          <a:prstGeom prst="rect">
            <a:avLst/>
          </a:prstGeom>
          <a:noFill/>
          <a:ln>
            <a:noFill/>
          </a:ln>
        </p:spPr>
      </p:pic>
      <p:pic>
        <p:nvPicPr>
          <p:cNvPr id="78" name="Google Shape;78;p15"/>
          <p:cNvPicPr preferRelativeResize="0"/>
          <p:nvPr/>
        </p:nvPicPr>
        <p:blipFill>
          <a:blip r:embed="rId4">
            <a:alphaModFix/>
          </a:blip>
          <a:stretch>
            <a:fillRect/>
          </a:stretch>
        </p:blipFill>
        <p:spPr>
          <a:xfrm>
            <a:off x="0" y="-1846555"/>
            <a:ext cx="9144001" cy="7731305"/>
          </a:xfrm>
          <a:prstGeom prst="rect">
            <a:avLst/>
          </a:prstGeom>
          <a:noFill/>
          <a:ln>
            <a:noFill/>
          </a:ln>
        </p:spPr>
      </p:pic>
      <p:pic>
        <p:nvPicPr>
          <p:cNvPr id="79" name="Google Shape;79;p15"/>
          <p:cNvPicPr preferRelativeResize="0"/>
          <p:nvPr/>
        </p:nvPicPr>
        <p:blipFill>
          <a:blip r:embed="rId5">
            <a:alphaModFix/>
          </a:blip>
          <a:stretch>
            <a:fillRect/>
          </a:stretch>
        </p:blipFill>
        <p:spPr>
          <a:xfrm>
            <a:off x="-398500" y="-1923575"/>
            <a:ext cx="10538024" cy="78083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RIO MARTINO</a:t>
            </a:r>
            <a:endParaRPr/>
          </a:p>
        </p:txBody>
      </p:sp>
      <p:sp>
        <p:nvSpPr>
          <p:cNvPr id="85" name="Google Shape;85;p16"/>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86" name="Google Shape;86;p16"/>
          <p:cNvPicPr preferRelativeResize="0"/>
          <p:nvPr/>
        </p:nvPicPr>
        <p:blipFill>
          <a:blip r:embed="rId3">
            <a:alphaModFix/>
          </a:blip>
          <a:stretch>
            <a:fillRect/>
          </a:stretch>
        </p:blipFill>
        <p:spPr>
          <a:xfrm>
            <a:off x="-1" y="-952501"/>
            <a:ext cx="9144000" cy="6096000"/>
          </a:xfrm>
          <a:prstGeom prst="rect">
            <a:avLst/>
          </a:prstGeom>
          <a:noFill/>
          <a:ln>
            <a:noFill/>
          </a:ln>
        </p:spPr>
      </p:pic>
      <p:pic>
        <p:nvPicPr>
          <p:cNvPr id="87" name="Google Shape;87;p16"/>
          <p:cNvPicPr preferRelativeResize="0"/>
          <p:nvPr/>
        </p:nvPicPr>
        <p:blipFill>
          <a:blip r:embed="rId4">
            <a:alphaModFix/>
          </a:blip>
          <a:stretch>
            <a:fillRect/>
          </a:stretch>
        </p:blipFill>
        <p:spPr>
          <a:xfrm>
            <a:off x="0" y="-1846555"/>
            <a:ext cx="9144001" cy="7731305"/>
          </a:xfrm>
          <a:prstGeom prst="rect">
            <a:avLst/>
          </a:prstGeom>
          <a:noFill/>
          <a:ln>
            <a:noFill/>
          </a:ln>
        </p:spPr>
      </p:pic>
      <p:pic>
        <p:nvPicPr>
          <p:cNvPr id="88" name="Google Shape;88;p16"/>
          <p:cNvPicPr preferRelativeResize="0"/>
          <p:nvPr/>
        </p:nvPicPr>
        <p:blipFill>
          <a:blip r:embed="rId5">
            <a:alphaModFix/>
          </a:blip>
          <a:stretch>
            <a:fillRect/>
          </a:stretch>
        </p:blipFill>
        <p:spPr>
          <a:xfrm>
            <a:off x="-287000" y="-187800"/>
            <a:ext cx="10538028" cy="6990051"/>
          </a:xfrm>
          <a:prstGeom prst="rect">
            <a:avLst/>
          </a:prstGeom>
          <a:noFill/>
          <a:ln>
            <a:noFill/>
          </a:ln>
        </p:spPr>
      </p:pic>
      <p:pic>
        <p:nvPicPr>
          <p:cNvPr id="89" name="Google Shape;89;p16"/>
          <p:cNvPicPr preferRelativeResize="0"/>
          <p:nvPr/>
        </p:nvPicPr>
        <p:blipFill>
          <a:blip r:embed="rId6">
            <a:alphaModFix/>
          </a:blip>
          <a:stretch>
            <a:fillRect/>
          </a:stretch>
        </p:blipFill>
        <p:spPr>
          <a:xfrm>
            <a:off x="-455350" y="-1900575"/>
            <a:ext cx="10538025" cy="86324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RIO MARTINO</a:t>
            </a:r>
            <a:endParaRPr/>
          </a:p>
        </p:txBody>
      </p:sp>
      <p:sp>
        <p:nvSpPr>
          <p:cNvPr id="95" name="Google Shape;95;p17"/>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96" name="Google Shape;96;p17"/>
          <p:cNvPicPr preferRelativeResize="0"/>
          <p:nvPr/>
        </p:nvPicPr>
        <p:blipFill>
          <a:blip r:embed="rId3">
            <a:alphaModFix/>
          </a:blip>
          <a:stretch>
            <a:fillRect/>
          </a:stretch>
        </p:blipFill>
        <p:spPr>
          <a:xfrm>
            <a:off x="-1" y="-952501"/>
            <a:ext cx="9144000" cy="6096000"/>
          </a:xfrm>
          <a:prstGeom prst="rect">
            <a:avLst/>
          </a:prstGeom>
          <a:noFill/>
          <a:ln>
            <a:noFill/>
          </a:ln>
        </p:spPr>
      </p:pic>
      <p:pic>
        <p:nvPicPr>
          <p:cNvPr id="97" name="Google Shape;97;p17"/>
          <p:cNvPicPr preferRelativeResize="0"/>
          <p:nvPr/>
        </p:nvPicPr>
        <p:blipFill>
          <a:blip r:embed="rId4">
            <a:alphaModFix/>
          </a:blip>
          <a:stretch>
            <a:fillRect/>
          </a:stretch>
        </p:blipFill>
        <p:spPr>
          <a:xfrm>
            <a:off x="0" y="-1846555"/>
            <a:ext cx="9144001" cy="7731305"/>
          </a:xfrm>
          <a:prstGeom prst="rect">
            <a:avLst/>
          </a:prstGeom>
          <a:noFill/>
          <a:ln>
            <a:noFill/>
          </a:ln>
        </p:spPr>
      </p:pic>
      <p:pic>
        <p:nvPicPr>
          <p:cNvPr id="98" name="Google Shape;98;p17"/>
          <p:cNvPicPr preferRelativeResize="0"/>
          <p:nvPr/>
        </p:nvPicPr>
        <p:blipFill>
          <a:blip r:embed="rId5">
            <a:alphaModFix/>
          </a:blip>
          <a:stretch>
            <a:fillRect/>
          </a:stretch>
        </p:blipFill>
        <p:spPr>
          <a:xfrm>
            <a:off x="-287000" y="-187800"/>
            <a:ext cx="10538028" cy="6990051"/>
          </a:xfrm>
          <a:prstGeom prst="rect">
            <a:avLst/>
          </a:prstGeom>
          <a:noFill/>
          <a:ln>
            <a:noFill/>
          </a:ln>
        </p:spPr>
      </p:pic>
      <p:pic>
        <p:nvPicPr>
          <p:cNvPr id="99" name="Google Shape;99;p17"/>
          <p:cNvPicPr preferRelativeResize="0"/>
          <p:nvPr/>
        </p:nvPicPr>
        <p:blipFill>
          <a:blip r:embed="rId6">
            <a:alphaModFix/>
          </a:blip>
          <a:stretch>
            <a:fillRect/>
          </a:stretch>
        </p:blipFill>
        <p:spPr>
          <a:xfrm>
            <a:off x="-603575" y="-952500"/>
            <a:ext cx="10538025" cy="7661350"/>
          </a:xfrm>
          <a:prstGeom prst="rect">
            <a:avLst/>
          </a:prstGeom>
          <a:noFill/>
          <a:ln>
            <a:noFill/>
          </a:ln>
        </p:spPr>
      </p:pic>
      <p:pic>
        <p:nvPicPr>
          <p:cNvPr id="100" name="Google Shape;100;p17"/>
          <p:cNvPicPr preferRelativeResize="0"/>
          <p:nvPr/>
        </p:nvPicPr>
        <p:blipFill>
          <a:blip r:embed="rId7">
            <a:alphaModFix/>
          </a:blip>
          <a:stretch>
            <a:fillRect/>
          </a:stretch>
        </p:blipFill>
        <p:spPr>
          <a:xfrm>
            <a:off x="-603575" y="-2787200"/>
            <a:ext cx="10662348" cy="9612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RIO MARTINO</a:t>
            </a:r>
            <a:endParaRPr/>
          </a:p>
        </p:txBody>
      </p:sp>
      <p:sp>
        <p:nvSpPr>
          <p:cNvPr id="106" name="Google Shape;106;p18"/>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107" name="Google Shape;107;p18"/>
          <p:cNvPicPr preferRelativeResize="0"/>
          <p:nvPr/>
        </p:nvPicPr>
        <p:blipFill>
          <a:blip r:embed="rId3">
            <a:alphaModFix/>
          </a:blip>
          <a:stretch>
            <a:fillRect/>
          </a:stretch>
        </p:blipFill>
        <p:spPr>
          <a:xfrm>
            <a:off x="-1" y="-952501"/>
            <a:ext cx="9144000" cy="6096000"/>
          </a:xfrm>
          <a:prstGeom prst="rect">
            <a:avLst/>
          </a:prstGeom>
          <a:noFill/>
          <a:ln>
            <a:noFill/>
          </a:ln>
        </p:spPr>
      </p:pic>
      <p:pic>
        <p:nvPicPr>
          <p:cNvPr id="108" name="Google Shape;108;p18"/>
          <p:cNvPicPr preferRelativeResize="0"/>
          <p:nvPr/>
        </p:nvPicPr>
        <p:blipFill>
          <a:blip r:embed="rId4">
            <a:alphaModFix/>
          </a:blip>
          <a:stretch>
            <a:fillRect/>
          </a:stretch>
        </p:blipFill>
        <p:spPr>
          <a:xfrm>
            <a:off x="0" y="-1846555"/>
            <a:ext cx="9144001" cy="7731305"/>
          </a:xfrm>
          <a:prstGeom prst="rect">
            <a:avLst/>
          </a:prstGeom>
          <a:noFill/>
          <a:ln>
            <a:noFill/>
          </a:ln>
        </p:spPr>
      </p:pic>
      <p:pic>
        <p:nvPicPr>
          <p:cNvPr id="109" name="Google Shape;109;p18"/>
          <p:cNvPicPr preferRelativeResize="0"/>
          <p:nvPr/>
        </p:nvPicPr>
        <p:blipFill>
          <a:blip r:embed="rId5">
            <a:alphaModFix/>
          </a:blip>
          <a:stretch>
            <a:fillRect/>
          </a:stretch>
        </p:blipFill>
        <p:spPr>
          <a:xfrm>
            <a:off x="-473425" y="-1846550"/>
            <a:ext cx="9617424" cy="7668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RIO MARTINO</a:t>
            </a:r>
            <a:endParaRPr/>
          </a:p>
        </p:txBody>
      </p:sp>
      <p:sp>
        <p:nvSpPr>
          <p:cNvPr id="115" name="Google Shape;115;p19"/>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116" name="Google Shape;116;p19"/>
          <p:cNvPicPr preferRelativeResize="0"/>
          <p:nvPr/>
        </p:nvPicPr>
        <p:blipFill>
          <a:blip r:embed="rId3">
            <a:alphaModFix/>
          </a:blip>
          <a:stretch>
            <a:fillRect/>
          </a:stretch>
        </p:blipFill>
        <p:spPr>
          <a:xfrm>
            <a:off x="-1" y="-952501"/>
            <a:ext cx="9144000" cy="6096000"/>
          </a:xfrm>
          <a:prstGeom prst="rect">
            <a:avLst/>
          </a:prstGeom>
          <a:noFill/>
          <a:ln>
            <a:noFill/>
          </a:ln>
        </p:spPr>
      </p:pic>
      <p:pic>
        <p:nvPicPr>
          <p:cNvPr id="117" name="Google Shape;117;p19"/>
          <p:cNvPicPr preferRelativeResize="0"/>
          <p:nvPr/>
        </p:nvPicPr>
        <p:blipFill>
          <a:blip r:embed="rId4">
            <a:alphaModFix/>
          </a:blip>
          <a:stretch>
            <a:fillRect/>
          </a:stretch>
        </p:blipFill>
        <p:spPr>
          <a:xfrm>
            <a:off x="0" y="-1547211"/>
            <a:ext cx="9144000" cy="685798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0"/>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RIO MARTINO</a:t>
            </a:r>
            <a:endParaRPr/>
          </a:p>
        </p:txBody>
      </p:sp>
      <p:sp>
        <p:nvSpPr>
          <p:cNvPr id="123" name="Google Shape;123;p20"/>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124" name="Google Shape;124;p20"/>
          <p:cNvPicPr preferRelativeResize="0"/>
          <p:nvPr/>
        </p:nvPicPr>
        <p:blipFill>
          <a:blip r:embed="rId3">
            <a:alphaModFix/>
          </a:blip>
          <a:stretch>
            <a:fillRect/>
          </a:stretch>
        </p:blipFill>
        <p:spPr>
          <a:xfrm>
            <a:off x="-1" y="-952501"/>
            <a:ext cx="9144000" cy="6096000"/>
          </a:xfrm>
          <a:prstGeom prst="rect">
            <a:avLst/>
          </a:prstGeom>
          <a:noFill/>
          <a:ln>
            <a:noFill/>
          </a:ln>
        </p:spPr>
      </p:pic>
      <p:pic>
        <p:nvPicPr>
          <p:cNvPr id="125" name="Google Shape;125;p20"/>
          <p:cNvPicPr preferRelativeResize="0"/>
          <p:nvPr/>
        </p:nvPicPr>
        <p:blipFill>
          <a:blip r:embed="rId4">
            <a:alphaModFix/>
          </a:blip>
          <a:stretch>
            <a:fillRect/>
          </a:stretch>
        </p:blipFill>
        <p:spPr>
          <a:xfrm>
            <a:off x="236950" y="-1547211"/>
            <a:ext cx="9144000" cy="6857985"/>
          </a:xfrm>
          <a:prstGeom prst="rect">
            <a:avLst/>
          </a:prstGeom>
          <a:noFill/>
          <a:ln>
            <a:noFill/>
          </a:ln>
        </p:spPr>
      </p:pic>
      <p:pic>
        <p:nvPicPr>
          <p:cNvPr id="126" name="Google Shape;126;p20"/>
          <p:cNvPicPr preferRelativeResize="0"/>
          <p:nvPr/>
        </p:nvPicPr>
        <p:blipFill>
          <a:blip r:embed="rId5">
            <a:alphaModFix/>
          </a:blip>
          <a:stretch>
            <a:fillRect/>
          </a:stretch>
        </p:blipFill>
        <p:spPr>
          <a:xfrm>
            <a:off x="48776" y="-1510625"/>
            <a:ext cx="9046450" cy="67848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1"/>
          <p:cNvSpPr txBox="1"/>
          <p:nvPr/>
        </p:nvSpPr>
        <p:spPr>
          <a:xfrm>
            <a:off x="495300" y="374350"/>
            <a:ext cx="7981950" cy="2605298"/>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it" sz="2400" b="1" dirty="0">
                <a:solidFill>
                  <a:srgbClr val="0F79B7"/>
                </a:solidFill>
                <a:highlight>
                  <a:srgbClr val="FAF9F5"/>
                </a:highlight>
                <a:latin typeface="Montserrat"/>
                <a:ea typeface="Montserrat"/>
                <a:cs typeface="Montserrat"/>
                <a:sym typeface="Montserrat"/>
              </a:rPr>
              <a:t>Area archeologica di Rio Martino</a:t>
            </a:r>
            <a:endParaRPr sz="2400" b="1" dirty="0">
              <a:solidFill>
                <a:srgbClr val="0F79B7"/>
              </a:solidFill>
              <a:highlight>
                <a:srgbClr val="FAF9F5"/>
              </a:highlight>
              <a:latin typeface="Montserrat"/>
              <a:ea typeface="Montserrat"/>
              <a:cs typeface="Montserrat"/>
              <a:sym typeface="Montserrat"/>
            </a:endParaRPr>
          </a:p>
          <a:p>
            <a:pPr marL="0" lvl="0" indent="0" algn="l" rtl="0">
              <a:lnSpc>
                <a:spcPct val="115000"/>
              </a:lnSpc>
              <a:spcBef>
                <a:spcPts val="1200"/>
              </a:spcBef>
              <a:spcAft>
                <a:spcPts val="0"/>
              </a:spcAft>
              <a:buNone/>
            </a:pPr>
            <a:endParaRPr sz="1800" b="1" dirty="0">
              <a:solidFill>
                <a:srgbClr val="0F79B7"/>
              </a:solidFill>
              <a:highlight>
                <a:srgbClr val="FAF9F5"/>
              </a:highlight>
              <a:latin typeface="Montserrat"/>
              <a:ea typeface="Montserrat"/>
              <a:cs typeface="Montserrat"/>
              <a:sym typeface="Montserrat"/>
            </a:endParaRPr>
          </a:p>
          <a:p>
            <a:pPr marL="0" lvl="0" indent="0" algn="just" rtl="0">
              <a:lnSpc>
                <a:spcPct val="115000"/>
              </a:lnSpc>
              <a:spcBef>
                <a:spcPts val="1200"/>
              </a:spcBef>
              <a:spcAft>
                <a:spcPts val="0"/>
              </a:spcAft>
              <a:buNone/>
            </a:pPr>
            <a:r>
              <a:rPr lang="it" sz="1200" dirty="0">
                <a:latin typeface="Montserrat" panose="00000500000000000000" pitchFamily="2" charset="0"/>
                <a:sym typeface="Montserrat"/>
              </a:rPr>
              <a:t>Quello che oggi sappiamo con certezza è che nella zona archeologica di Rio Martino era situato un canale, il Rio Martino appunto, realizzato nel corso del II secolo a.C. dal console Cethego, e che lungo questo corso d'acqua erano visibili numerosi resti di mura in opera reticolata.</a:t>
            </a:r>
            <a:endParaRPr sz="1200" dirty="0">
              <a:latin typeface="Montserrat" panose="00000500000000000000" pitchFamily="2" charset="0"/>
              <a:sym typeface="Montserrat"/>
            </a:endParaRPr>
          </a:p>
          <a:p>
            <a:pPr marL="0" lvl="0" indent="0" algn="just" rtl="0">
              <a:lnSpc>
                <a:spcPct val="115000"/>
              </a:lnSpc>
              <a:spcBef>
                <a:spcPts val="1200"/>
              </a:spcBef>
              <a:spcAft>
                <a:spcPts val="0"/>
              </a:spcAft>
              <a:buNone/>
            </a:pPr>
            <a:r>
              <a:rPr lang="it" sz="1200" dirty="0">
                <a:latin typeface="Montserrat" panose="00000500000000000000" pitchFamily="2" charset="0"/>
                <a:sym typeface="Montserrat"/>
              </a:rPr>
              <a:t>Le strutture oggi visibili si trovano pochi metri a nord della Torre di Fogliano, ed hanno uno stato di conservazione molto variabile.</a:t>
            </a:r>
            <a:endParaRPr sz="1200" dirty="0">
              <a:latin typeface="Montserrat" panose="00000500000000000000" pitchFamily="2" charset="0"/>
              <a:sym typeface="Montserrat"/>
            </a:endParaRPr>
          </a:p>
        </p:txBody>
      </p:sp>
    </p:spTree>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607</Words>
  <Application>Microsoft Office PowerPoint</Application>
  <PresentationFormat>Presentazione su schermo (16:9)</PresentationFormat>
  <Paragraphs>48</Paragraphs>
  <Slides>11</Slides>
  <Notes>10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11</vt:i4>
      </vt:variant>
    </vt:vector>
  </HeadingPairs>
  <TitlesOfParts>
    <vt:vector size="15" baseType="lpstr">
      <vt:lpstr>Arial</vt:lpstr>
      <vt:lpstr>Montserrat</vt:lpstr>
      <vt:lpstr>Old Standard TT</vt:lpstr>
      <vt:lpstr>Paperback</vt:lpstr>
      <vt:lpstr>             RIO MARTINO</vt:lpstr>
      <vt:lpstr>RIO MARTINO</vt:lpstr>
      <vt:lpstr>RIO MARTINO</vt:lpstr>
      <vt:lpstr>RIO MARTINO</vt:lpstr>
      <vt:lpstr>RIO MARTINO</vt:lpstr>
      <vt:lpstr>RIO MARTINO</vt:lpstr>
      <vt:lpstr>RIO MARTINO</vt:lpstr>
      <vt:lpstr>RIO MARTINO</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RIO MARTINO</dc:title>
  <cp:lastModifiedBy>Giulia</cp:lastModifiedBy>
  <cp:revision>5</cp:revision>
  <dcterms:modified xsi:type="dcterms:W3CDTF">2022-02-07T17:06:15Z</dcterms:modified>
</cp:coreProperties>
</file>